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9144000" cy="5143500"/>
  <p:notesSz cx="5143500" cy="9144000"/>
  <p:embeddedFontLst>
    <p:embeddedFont>
      <p:font typeface="Rubik"/>
      <p:boldItalic r:id="rId20"/>
      <p:regular r:id="rId21"/>
      <p:italic r:id="rId22"/>
      <p:bold r:id="rId23"/>
    </p:embeddedFont>
    <p:embeddedFont>
      <p:font typeface="Courier Prime"/>
      <p:boldItalic r:id="rId24"/>
      <p:regular r:id="rId25"/>
      <p:italic r:id="rId26"/>
      <p:bold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Rubik-boldItalic.fntdata"/><Relationship Id="rId21" Type="http://schemas.openxmlformats.org/officeDocument/2006/relationships/font" Target="fonts/Rubik-regular.fntdata"/><Relationship Id="rId22" Type="http://schemas.openxmlformats.org/officeDocument/2006/relationships/font" Target="fonts/Rubik-italic.fntdata"/><Relationship Id="rId23" Type="http://schemas.openxmlformats.org/officeDocument/2006/relationships/font" Target="fonts/Rubik-bold.fntdata"/><Relationship Id="rId24" Type="http://schemas.openxmlformats.org/officeDocument/2006/relationships/font" Target="fonts/CourierPrime-boldItalic.fntdata"/><Relationship Id="rId25" Type="http://schemas.openxmlformats.org/officeDocument/2006/relationships/font" Target="fonts/CourierPrime-regular.fntdata"/><Relationship Id="rId26" Type="http://schemas.openxmlformats.org/officeDocument/2006/relationships/font" Target="fonts/CourierPrime-italic.fntdata"/><Relationship Id="rId27" Type="http://schemas.openxmlformats.org/officeDocument/2006/relationships/font" Target="fonts/CourierPrime-bold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189b2b55-9d5d-43ae-8e52-d5cc513bc9e3&amp;utm_term=PDF-PPTX-lastslide&amp;ad_group=control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189b2b55-9d5d-43ae-8e52-d5cc513bc9e3&amp;utm_term=PDF-PPTX-lastslide&amp;ad_group=control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pitch.com?utm_medium=product-presentation&amp;utm_source=powerpoint-export&amp;utm_campaign=bottom_bar_cta&amp;utm_content=189b2b55-9d5d-43ae-8e52-d5cc513bc9e3&amp;utm_term=PDF-PPTX-lastslide&amp;ad_group=control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image" Target="../media/image-11-4.sv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189b2b55-9d5d-43ae-8e52-d5cc513bc9e3&amp;utm_term=PDF-PPTX-lastslide&amp;ad_group=control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sv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189b2b55-9d5d-43ae-8e52-d5cc513bc9e3&amp;utm_term=PDF-PPTX-lastslide&amp;ad_group=control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svg"/><Relationship Id="rId3" Type="http://schemas.openxmlformats.org/officeDocument/2006/relationships/image" Target="../media/image-13-3.png"/><Relationship Id="rId4" Type="http://schemas.openxmlformats.org/officeDocument/2006/relationships/image" Target="../media/image-13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0" Type="http://schemas.openxmlformats.org/officeDocument/2006/relationships/hyperlink" Target="https://pitch.com?utm_medium=product-presentation&amp;utm_source=powerpoint-export&amp;utm_campaign=bottom_bar_cta&amp;utm_content=189b2b55-9d5d-43ae-8e52-d5cc513bc9e3&amp;utm_term=PDF-PPTX-lastslide&amp;ad_group=control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189b2b55-9d5d-43ae-8e52-d5cc513bc9e3&amp;utm_term=PDF-PPTX-lastslide&amp;ad_group=control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189b2b55-9d5d-43ae-8e52-d5cc513bc9e3&amp;utm_term=PDF-PPTX-lastslide&amp;ad_group=control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189b2b55-9d5d-43ae-8e52-d5cc513bc9e3&amp;utm_term=PDF-PPTX-lastslide&amp;ad_group=control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189b2b55-9d5d-43ae-8e52-d5cc513bc9e3&amp;utm_term=PDF-PPTX-lastslide&amp;ad_group=control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189b2b55-9d5d-43ae-8e52-d5cc513bc9e3&amp;utm_term=PDF-PPTX-lastslide&amp;ad_group=control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189b2b55-9d5d-43ae-8e52-d5cc513bc9e3&amp;utm_term=PDF-PPTX-lastslide&amp;ad_group=control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89b2b55-9d5d-43ae-8e52-d5cc513bc9e3&amp;utm_term=PDF-PPTX-lastslide&amp;ad_group=control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rot="2700000">
            <a:off x="6066452" y="4736003"/>
            <a:ext cx="2381250" cy="95250"/>
          </a:xfrm>
          <a:prstGeom prst="roundRect">
            <a:avLst>
              <a:gd name="adj" fmla="val 80000"/>
            </a:avLst>
          </a:prstGeom>
          <a:solidFill>
            <a:srgbClr val="F58214"/>
          </a:solidFill>
          <a:ln/>
        </p:spPr>
      </p:sp>
      <p:sp>
        <p:nvSpPr>
          <p:cNvPr id="4" name="Text 1"/>
          <p:cNvSpPr/>
          <p:nvPr/>
        </p:nvSpPr>
        <p:spPr>
          <a:xfrm>
            <a:off x="402207" y="1498645"/>
            <a:ext cx="8229600" cy="1071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438"/>
              </a:lnSpc>
            </a:pPr>
            <a:r>
              <a:rPr lang="en-US" sz="6800" b="1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MILESTONE 2</a:t>
            </a:r>
            <a:endParaRPr lang="en-US" sz="9375" dirty="0"/>
          </a:p>
        </p:txBody>
      </p:sp>
      <p:sp>
        <p:nvSpPr>
          <p:cNvPr id="5" name="Shape 2"/>
          <p:cNvSpPr/>
          <p:nvPr/>
        </p:nvSpPr>
        <p:spPr>
          <a:xfrm rot="600000">
            <a:off x="541345" y="3659014"/>
            <a:ext cx="1428815" cy="893009"/>
          </a:xfrm>
          <a:prstGeom prst="roundRect">
            <a:avLst>
              <a:gd name="adj" fmla="val 18000"/>
            </a:avLst>
          </a:prstGeom>
          <a:solidFill>
            <a:srgbClr val="FF0000"/>
          </a:solidFill>
          <a:ln/>
        </p:spPr>
      </p:sp>
      <p:pic>
        <p:nvPicPr>
          <p:cNvPr id="6" name="Image 0" descr="https://pitch-assets-ccb95893-de3f-4266-973c-20049231b248.s3.eu-west-1.amazonaws.com/dc350216-eeca-4c8b-8849-06584be7aa8a?pitch-bytes=509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7717100" y="-392834"/>
            <a:ext cx="952807" cy="10837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34338" y="3043182"/>
            <a:ext cx="4572000" cy="7543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980"/>
              </a:lnSpc>
            </a:pPr>
            <a:r>
              <a:rPr lang="en-US" sz="18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Ashwin Chembu, Ruohan Huang, Trevor Lash, Mira Stenger, </a:t>
            </a:r>
            <a:endParaRPr lang="en-US" sz="1800" dirty="0"/>
          </a:p>
          <a:p>
            <a:pPr algn="ctr">
              <a:lnSpc>
                <a:spcPts val="1980"/>
              </a:lnSpc>
            </a:pPr>
            <a:r>
              <a:rPr lang="en-US" sz="18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Yuecheng Zhao</a:t>
            </a:r>
            <a:endParaRPr lang="en-US" sz="1800" dirty="0"/>
          </a:p>
        </p:txBody>
      </p:sp>
      <p:sp>
        <p:nvSpPr>
          <p:cNvPr id="8" name="Shape 4"/>
          <p:cNvSpPr/>
          <p:nvPr/>
        </p:nvSpPr>
        <p:spPr>
          <a:xfrm>
            <a:off x="5418832" y="740533"/>
            <a:ext cx="476250" cy="476250"/>
          </a:xfrm>
          <a:prstGeom prst="ellipse">
            <a:avLst/>
          </a:prstGeom>
          <a:solidFill>
            <a:srgbClr val="EBFF00"/>
          </a:solidFill>
          <a:ln/>
        </p:spPr>
      </p:sp>
      <p:pic>
        <p:nvPicPr>
          <p:cNvPr id="9" name="Image 1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-1825789" y="263233"/>
            <a:ext cx="8229600" cy="428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375"/>
              </a:lnSpc>
            </a:pPr>
            <a:r>
              <a:rPr lang="en-US" sz="3800" b="1" spc="-24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PERFORMANCE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 rot="9300000">
            <a:off x="6665062" y="505472"/>
            <a:ext cx="950685" cy="594178"/>
          </a:xfrm>
          <a:prstGeom prst="roundRect">
            <a:avLst>
              <a:gd name="adj" fmla="val 21600"/>
            </a:avLst>
          </a:prstGeom>
          <a:solidFill>
            <a:srgbClr val="0038FF"/>
          </a:solidFill>
          <a:ln/>
        </p:spPr>
      </p:sp>
      <p:pic>
        <p:nvPicPr>
          <p:cNvPr id="5" name="Image 0" descr="https://pitch-assets-ccb95893-de3f-4266-973c-20049231b248.s3.eu-west-1.amazonaws.com/3473dddc-b01b-4063-9c6d-ab1c5964a659?pitch-bytes=346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 rot="12300000">
            <a:off x="7076769" y="4287298"/>
            <a:ext cx="951978" cy="845463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 rot="6000000">
            <a:off x="3637270" y="-131295"/>
            <a:ext cx="2381250" cy="95250"/>
          </a:xfrm>
          <a:prstGeom prst="roundRect">
            <a:avLst>
              <a:gd name="adj" fmla="val 80000"/>
            </a:avLst>
          </a:prstGeom>
          <a:solidFill>
            <a:srgbClr val="EBFF00"/>
          </a:solidFill>
          <a:ln/>
        </p:spPr>
      </p:sp>
      <p:sp>
        <p:nvSpPr>
          <p:cNvPr id="7" name="Text 3"/>
          <p:cNvSpPr/>
          <p:nvPr/>
        </p:nvSpPr>
        <p:spPr>
          <a:xfrm>
            <a:off x="754763" y="966059"/>
            <a:ext cx="4572000" cy="347478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400" b="0" spc="-12" kern="0" dirty="0">
                <a:solidFill>
                  <a:srgbClr val="FFFFFF"/>
                </a:solidFill>
                <a:latin typeface="Courier Prime" pitchFamily="34" charset="0"/>
                <a:ea typeface="Courier Prime" pitchFamily="34" charset="-122"/>
                <a:cs typeface="Courier Prime" pitchFamily="34" charset="-120"/>
              </a:rPr>
              <a:t>Milestone 1</a:t>
            </a:r>
            <a:endParaRPr lang="en-US" sz="900" dirty="0"/>
          </a:p>
          <a:p>
            <a:pPr algn="l">
              <a:lnSpc>
                <a:spcPts val="2160"/>
              </a:lnSpc>
            </a:pPr>
            <a:r>
              <a:rPr lang="en-US" sz="1400" b="0" spc="-12" kern="0" dirty="0">
                <a:solidFill>
                  <a:srgbClr val="FFFFFF"/>
                </a:solidFill>
                <a:latin typeface="Courier Prime" pitchFamily="34" charset="0"/>
                <a:ea typeface="Courier Prime" pitchFamily="34" charset="-122"/>
                <a:cs typeface="Courier Prime" pitchFamily="34" charset="-120"/>
              </a:rPr>
              <a:t>Inserting 10k:  0.12386</a:t>
            </a:r>
            <a:endParaRPr lang="en-US" sz="900" dirty="0"/>
          </a:p>
          <a:p>
            <a:pPr algn="l">
              <a:lnSpc>
                <a:spcPts val="2160"/>
              </a:lnSpc>
            </a:pPr>
            <a:r>
              <a:rPr lang="en-US" sz="1400" b="0" spc="-12" kern="0" dirty="0">
                <a:solidFill>
                  <a:srgbClr val="FFFFFF"/>
                </a:solidFill>
                <a:latin typeface="Courier Prime" pitchFamily="34" charset="0"/>
                <a:ea typeface="Courier Prime" pitchFamily="34" charset="-122"/>
                <a:cs typeface="Courier Prime" pitchFamily="34" charset="-120"/>
              </a:rPr>
              <a:t>Updating 10k:   0.170233</a:t>
            </a:r>
            <a:endParaRPr lang="en-US" sz="900" dirty="0"/>
          </a:p>
          <a:p>
            <a:pPr algn="l">
              <a:lnSpc>
                <a:spcPts val="2160"/>
              </a:lnSpc>
            </a:pPr>
            <a:r>
              <a:rPr lang="en-US" sz="1400" b="0" spc="-12" kern="0" dirty="0">
                <a:solidFill>
                  <a:srgbClr val="FFFFFF"/>
                </a:solidFill>
                <a:latin typeface="Courier Prime" pitchFamily="34" charset="0"/>
                <a:ea typeface="Courier Prime" pitchFamily="34" charset="-122"/>
                <a:cs typeface="Courier Prime" pitchFamily="34" charset="-120"/>
              </a:rPr>
              <a:t>Selecting 10k:  0.088323</a:t>
            </a:r>
            <a:endParaRPr lang="en-US" sz="900" dirty="0"/>
          </a:p>
          <a:p>
            <a:pPr algn="l">
              <a:lnSpc>
                <a:spcPts val="2160"/>
              </a:lnSpc>
            </a:pPr>
            <a:r>
              <a:rPr lang="en-US" sz="1400" b="0" spc="-12" kern="0" dirty="0">
                <a:solidFill>
                  <a:srgbClr val="FFFFFF"/>
                </a:solidFill>
                <a:latin typeface="Courier Prime" pitchFamily="34" charset="0"/>
                <a:ea typeface="Courier Prime" pitchFamily="34" charset="-122"/>
                <a:cs typeface="Courier Prime" pitchFamily="34" charset="-120"/>
              </a:rPr>
              <a:t>Aggregate 10k:  0.021175</a:t>
            </a:r>
            <a:endParaRPr lang="en-US" sz="900" dirty="0"/>
          </a:p>
          <a:p>
            <a:pPr algn="l">
              <a:lnSpc>
                <a:spcPts val="2160"/>
              </a:lnSpc>
            </a:pPr>
            <a:r>
              <a:rPr lang="en-US" sz="1400" b="0" spc="-12" kern="0" dirty="0">
                <a:solidFill>
                  <a:srgbClr val="FFFFFF"/>
                </a:solidFill>
                <a:latin typeface="Courier Prime" pitchFamily="34" charset="0"/>
                <a:ea typeface="Courier Prime" pitchFamily="34" charset="-122"/>
                <a:cs typeface="Courier Prime" pitchFamily="34" charset="-120"/>
              </a:rPr>
              <a:t>Deleting 10k:   0.005082</a:t>
            </a:r>
            <a:endParaRPr lang="en-US" sz="900" dirty="0"/>
          </a:p>
          <a:p>
            <a:pPr algn="l">
              <a:lnSpc>
                <a:spcPts val="1440"/>
              </a:lnSpc>
            </a:pPr>
            <a:endParaRPr lang="en-US" sz="900" dirty="0"/>
          </a:p>
          <a:p>
            <a:pPr algn="l">
              <a:lnSpc>
                <a:spcPts val="2160"/>
              </a:lnSpc>
            </a:pPr>
            <a:r>
              <a:rPr lang="en-US" sz="1400" b="0" spc="-12" kern="0" dirty="0">
                <a:solidFill>
                  <a:srgbClr val="FFFFFF"/>
                </a:solidFill>
                <a:latin typeface="Courier Prime" pitchFamily="34" charset="0"/>
                <a:ea typeface="Courier Prime" pitchFamily="34" charset="-122"/>
                <a:cs typeface="Courier Prime" pitchFamily="34" charset="-120"/>
              </a:rPr>
              <a:t>Milestone 2</a:t>
            </a:r>
            <a:endParaRPr lang="en-US" sz="900" dirty="0"/>
          </a:p>
          <a:p>
            <a:pPr algn="l">
              <a:lnSpc>
                <a:spcPts val="2160"/>
              </a:lnSpc>
            </a:pPr>
            <a:r>
              <a:rPr lang="en-US" sz="1400" b="0" spc="-12" kern="0" dirty="0">
                <a:solidFill>
                  <a:srgbClr val="FFFFFF"/>
                </a:solidFill>
                <a:latin typeface="Courier Prime" pitchFamily="34" charset="0"/>
                <a:ea typeface="Courier Prime" pitchFamily="34" charset="-122"/>
                <a:cs typeface="Courier Prime" pitchFamily="34" charset="-120"/>
              </a:rPr>
              <a:t>Inserting 10k:  0.063621311 (195% faster)</a:t>
            </a:r>
            <a:endParaRPr lang="en-US" sz="900" dirty="0"/>
          </a:p>
          <a:p>
            <a:pPr algn="l">
              <a:lnSpc>
                <a:spcPts val="2160"/>
              </a:lnSpc>
            </a:pPr>
            <a:r>
              <a:rPr lang="en-US" sz="1400" b="0" spc="-12" kern="0" dirty="0">
                <a:solidFill>
                  <a:srgbClr val="FFFFFF"/>
                </a:solidFill>
                <a:latin typeface="Courier Prime" pitchFamily="34" charset="0"/>
                <a:ea typeface="Courier Prime" pitchFamily="34" charset="-122"/>
                <a:cs typeface="Courier Prime" pitchFamily="34" charset="-120"/>
              </a:rPr>
              <a:t>Updating 10k:   0.118310865 (144% faster)</a:t>
            </a:r>
            <a:endParaRPr lang="en-US" sz="900" dirty="0"/>
          </a:p>
          <a:p>
            <a:pPr algn="l">
              <a:lnSpc>
                <a:spcPts val="2160"/>
              </a:lnSpc>
            </a:pPr>
            <a:r>
              <a:rPr lang="en-US" sz="1400" b="0" spc="-12" kern="0" dirty="0">
                <a:solidFill>
                  <a:srgbClr val="FFFFFF"/>
                </a:solidFill>
                <a:latin typeface="Courier Prime" pitchFamily="34" charset="0"/>
                <a:ea typeface="Courier Prime" pitchFamily="34" charset="-122"/>
                <a:cs typeface="Courier Prime" pitchFamily="34" charset="-120"/>
              </a:rPr>
              <a:t>Selecting 10k:  0.134419101 (65% of M1)</a:t>
            </a:r>
            <a:endParaRPr lang="en-US" sz="900" dirty="0"/>
          </a:p>
          <a:p>
            <a:pPr algn="l">
              <a:lnSpc>
                <a:spcPts val="2160"/>
              </a:lnSpc>
            </a:pPr>
            <a:r>
              <a:rPr lang="en-US" sz="1400" b="0" spc="-12" kern="0" dirty="0">
                <a:solidFill>
                  <a:srgbClr val="FFFFFF"/>
                </a:solidFill>
                <a:latin typeface="Courier Prime" pitchFamily="34" charset="0"/>
                <a:ea typeface="Courier Prime" pitchFamily="34" charset="-122"/>
                <a:cs typeface="Courier Prime" pitchFamily="34" charset="-120"/>
              </a:rPr>
              <a:t>Aggregate 10k:  0.003340502 (634% faster)</a:t>
            </a:r>
            <a:endParaRPr lang="en-US" sz="900" dirty="0"/>
          </a:p>
          <a:p>
            <a:pPr algn="l">
              <a:lnSpc>
                <a:spcPts val="2160"/>
              </a:lnSpc>
            </a:pPr>
            <a:r>
              <a:rPr lang="en-US" sz="1400" b="0" spc="-12" kern="0" dirty="0">
                <a:solidFill>
                  <a:srgbClr val="FFFFFF"/>
                </a:solidFill>
                <a:latin typeface="Courier Prime" pitchFamily="34" charset="0"/>
                <a:ea typeface="Courier Prime" pitchFamily="34" charset="-122"/>
                <a:cs typeface="Courier Prime" pitchFamily="34" charset="-120"/>
              </a:rPr>
              <a:t>Deleting 10k:   0.008944553 (57% of M1)</a:t>
            </a:r>
            <a:endParaRPr lang="en-US" sz="900" dirty="0"/>
          </a:p>
        </p:txBody>
      </p:sp>
      <p:sp>
        <p:nvSpPr>
          <p:cNvPr id="8" name="Text 4"/>
          <p:cNvSpPr/>
          <p:nvPr/>
        </p:nvSpPr>
        <p:spPr>
          <a:xfrm>
            <a:off x="5589312" y="1506862"/>
            <a:ext cx="3657600" cy="2133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spc="-12" kern="0" dirty="0">
                <a:solidFill>
                  <a:srgbClr val="FFFFFF"/>
                </a:solidFill>
                <a:latin typeface="Courier Prime" pitchFamily="34" charset="0"/>
                <a:ea typeface="Courier Prime" pitchFamily="34" charset="-122"/>
                <a:cs typeface="Courier Prime" pitchFamily="34" charset="-120"/>
              </a:rPr>
              <a:t>Hardware used:</a:t>
            </a:r>
            <a:endParaRPr lang="en-US" sz="900" dirty="0"/>
          </a:p>
          <a:p>
            <a:pPr algn="l">
              <a:lnSpc>
                <a:spcPts val="1680"/>
              </a:lnSpc>
            </a:pPr>
            <a:r>
              <a:rPr lang="en-US" sz="1100" b="0" spc="-12" kern="0" dirty="0">
                <a:solidFill>
                  <a:srgbClr val="FFFFFF"/>
                </a:solidFill>
                <a:latin typeface="Courier Prime" pitchFamily="34" charset="0"/>
                <a:ea typeface="Courier Prime" pitchFamily="34" charset="-122"/>
                <a:cs typeface="Courier Prime" pitchFamily="34" charset="-120"/>
              </a:rPr>
              <a:t>CPU : 2x Intel Xeon E5-2680 v2 </a:t>
            </a:r>
            <a:endParaRPr lang="en-US" sz="900" dirty="0"/>
          </a:p>
          <a:p>
            <a:pPr algn="l">
              <a:lnSpc>
                <a:spcPts val="1680"/>
              </a:lnSpc>
            </a:pPr>
            <a:r>
              <a:rPr lang="en-US" sz="1100" b="0" spc="-12" kern="0" dirty="0">
                <a:solidFill>
                  <a:srgbClr val="FFFFFF"/>
                </a:solidFill>
                <a:latin typeface="Courier Prime" pitchFamily="34" charset="0"/>
                <a:ea typeface="Courier Prime" pitchFamily="34" charset="-122"/>
                <a:cs typeface="Courier Prime" pitchFamily="34" charset="-120"/>
              </a:rPr>
              <a:t> Architecture : x86_64 Clock </a:t>
            </a:r>
            <a:endParaRPr lang="en-US" sz="900" dirty="0"/>
          </a:p>
          <a:p>
            <a:pPr algn="l">
              <a:lnSpc>
                <a:spcPts val="1680"/>
              </a:lnSpc>
            </a:pPr>
            <a:r>
              <a:rPr lang="en-US" sz="1100" b="0" spc="-12" kern="0" dirty="0">
                <a:solidFill>
                  <a:srgbClr val="FFFFFF"/>
                </a:solidFill>
                <a:latin typeface="Courier Prime" pitchFamily="34" charset="0"/>
                <a:ea typeface="Courier Prime" pitchFamily="34" charset="-122"/>
                <a:cs typeface="Courier Prime" pitchFamily="34" charset="-120"/>
              </a:rPr>
              <a:t> Frequency : 2.80 GHz (Max 3.6 GHz) </a:t>
            </a:r>
            <a:endParaRPr lang="en-US" sz="900" dirty="0"/>
          </a:p>
          <a:p>
            <a:pPr algn="l">
              <a:lnSpc>
                <a:spcPts val="1680"/>
              </a:lnSpc>
            </a:pPr>
            <a:r>
              <a:rPr lang="en-US" sz="1100" b="0" spc="-12" kern="0" dirty="0">
                <a:solidFill>
                  <a:srgbClr val="FFFFFF"/>
                </a:solidFill>
                <a:latin typeface="Courier Prime" pitchFamily="34" charset="0"/>
                <a:ea typeface="Courier Prime" pitchFamily="34" charset="-122"/>
                <a:cs typeface="Courier Prime" pitchFamily="34" charset="-120"/>
              </a:rPr>
              <a:t> Total L3 Cache Size : 50MiB </a:t>
            </a:r>
            <a:endParaRPr lang="en-US" sz="900" dirty="0"/>
          </a:p>
          <a:p>
            <a:pPr algn="l">
              <a:lnSpc>
                <a:spcPts val="1680"/>
              </a:lnSpc>
            </a:pPr>
            <a:r>
              <a:rPr lang="en-US" sz="1100" b="0" spc="-12" kern="0" dirty="0">
                <a:solidFill>
                  <a:srgbClr val="FFFFFF"/>
                </a:solidFill>
                <a:latin typeface="Courier Prime" pitchFamily="34" charset="0"/>
                <a:ea typeface="Courier Prime" pitchFamily="34" charset="-122"/>
                <a:cs typeface="Courier Prime" pitchFamily="34" charset="-120"/>
              </a:rPr>
              <a:t> Bytes Order : Little Endian </a:t>
            </a:r>
            <a:endParaRPr lang="en-US" sz="900" dirty="0"/>
          </a:p>
          <a:p>
            <a:pPr algn="l">
              <a:lnSpc>
                <a:spcPts val="1680"/>
              </a:lnSpc>
            </a:pPr>
            <a:r>
              <a:rPr lang="en-US" sz="1100" b="0" spc="-12" kern="0" dirty="0">
                <a:solidFill>
                  <a:srgbClr val="FFFFFF"/>
                </a:solidFill>
                <a:latin typeface="Courier Prime" pitchFamily="34" charset="0"/>
                <a:ea typeface="Courier Prime" pitchFamily="34" charset="-122"/>
                <a:cs typeface="Courier Prime" pitchFamily="34" charset="-120"/>
              </a:rPr>
              <a:t>Memory : 256GB (16GB x 16) </a:t>
            </a:r>
            <a:endParaRPr lang="en-US" sz="900" dirty="0"/>
          </a:p>
          <a:p>
            <a:pPr algn="l">
              <a:lnSpc>
                <a:spcPts val="1680"/>
              </a:lnSpc>
            </a:pPr>
            <a:r>
              <a:rPr lang="en-US" sz="1100" b="0" spc="-12" kern="0" dirty="0">
                <a:solidFill>
                  <a:srgbClr val="FFFFFF"/>
                </a:solidFill>
                <a:latin typeface="Courier Prime" pitchFamily="34" charset="0"/>
                <a:ea typeface="Courier Prime" pitchFamily="34" charset="-122"/>
                <a:cs typeface="Courier Prime" pitchFamily="34" charset="-120"/>
              </a:rPr>
              <a:t> Clock Speed : 1866 MHz </a:t>
            </a:r>
            <a:endParaRPr lang="en-US" sz="900" dirty="0"/>
          </a:p>
          <a:p>
            <a:pPr algn="l">
              <a:lnSpc>
                <a:spcPts val="1680"/>
              </a:lnSpc>
            </a:pPr>
            <a:r>
              <a:rPr lang="en-US" sz="1100" b="0" spc="-12" kern="0" dirty="0">
                <a:solidFill>
                  <a:srgbClr val="FFFFFF"/>
                </a:solidFill>
                <a:latin typeface="Courier Prime" pitchFamily="34" charset="0"/>
                <a:ea typeface="Courier Prime" pitchFamily="34" charset="-122"/>
                <a:cs typeface="Courier Prime" pitchFamily="34" charset="-120"/>
              </a:rPr>
              <a:t> Type : DIMM DDR3 Registered</a:t>
            </a:r>
            <a:endParaRPr lang="en-US" sz="900" dirty="0"/>
          </a:p>
          <a:p>
            <a:pPr algn="l">
              <a:lnSpc>
                <a:spcPts val="1680"/>
              </a:lnSpc>
            </a:pPr>
            <a:r>
              <a:rPr lang="en-US" sz="1100" b="0" spc="-12" kern="0" dirty="0">
                <a:solidFill>
                  <a:srgbClr val="FFFFFF"/>
                </a:solidFill>
                <a:latin typeface="Courier Prime" pitchFamily="34" charset="0"/>
                <a:ea typeface="Courier Prime" pitchFamily="34" charset="-122"/>
                <a:cs typeface="Courier Prime" pitchFamily="34" charset="-120"/>
              </a:rPr>
              <a:t>Disk : Hardware RAID enabled</a:t>
            </a:r>
            <a:endParaRPr lang="en-US" sz="900" dirty="0"/>
          </a:p>
        </p:txBody>
      </p:sp>
      <p:pic>
        <p:nvPicPr>
          <p:cNvPr id="9" name="Image 1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rot="2700000">
            <a:off x="714799" y="5247856"/>
            <a:ext cx="2381250" cy="95250"/>
          </a:xfrm>
          <a:prstGeom prst="roundRect">
            <a:avLst>
              <a:gd name="adj" fmla="val 80000"/>
            </a:avLst>
          </a:prstGeom>
          <a:solidFill>
            <a:srgbClr val="FF0000"/>
          </a:solidFill>
          <a:ln/>
        </p:spPr>
      </p:sp>
      <p:pic>
        <p:nvPicPr>
          <p:cNvPr id="4" name="Image 0" descr="https://pitch-assets-ccb95893-de3f-4266-973c-20049231b248.s3.eu-west-1.amazonaws.com/4eb78049-f5d3-43ae-9bda-255ad8fbfd52?pitch-bytes=431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8124083" y="1990110"/>
            <a:ext cx="475743" cy="499933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de02a2eb-9188-445d-b0f7-9d9a4fc95600?pitch-bytes=343&amp;pitch-content-type=image%2Fsvg%2Bxml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 rot="2400000">
            <a:off x="5871757" y="-384422"/>
            <a:ext cx="1428715" cy="125886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-1389690" y="209559"/>
            <a:ext cx="8229600" cy="428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375"/>
              </a:lnSpc>
            </a:pPr>
            <a:r>
              <a:rPr lang="en-US" sz="3800" b="1" spc="-24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BUFFER POOL SIZE</a:t>
            </a:r>
            <a:endParaRPr lang="en-US" sz="3750" dirty="0"/>
          </a:p>
        </p:txBody>
      </p:sp>
      <p:pic>
        <p:nvPicPr>
          <p:cNvPr id="7" name="Image 2" descr="https://pitch-assets-ccb95893-de3f-4266-973c-20049231b248.s3.eu-west-1.amazonaws.com/9f433a36-97c6-472b-8480-1eb53774a8c8?pitch-bytes=46818&amp;pitch-content-type=image%2F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205629" y="780282"/>
            <a:ext cx="6104708" cy="3789816"/>
          </a:xfrm>
          <a:prstGeom prst="rect">
            <a:avLst/>
          </a:prstGeom>
        </p:spPr>
      </p:pic>
      <p:pic>
        <p:nvPicPr>
          <p:cNvPr id="8" name="Image 3" descr="https://pitch-assets-ccb95893-de3f-4266-973c-20049231b248.s3.eu-west-1.amazonaws.com/try-pitch-pdf-export-logo.svg">
            <a:hlinkClick r:id="rId8" tooltip="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-146248" y="236156"/>
            <a:ext cx="8229600" cy="428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375"/>
              </a:lnSpc>
            </a:pPr>
            <a:r>
              <a:rPr lang="en-US" sz="3800" b="1" spc="-24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NUMBER OF HASH PARTITIONS 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 rot="7800000">
            <a:off x="1152108" y="5197748"/>
            <a:ext cx="2381250" cy="95250"/>
          </a:xfrm>
          <a:prstGeom prst="roundRect">
            <a:avLst>
              <a:gd name="adj" fmla="val 80000"/>
            </a:avLst>
          </a:prstGeom>
          <a:solidFill>
            <a:srgbClr val="EBFF00"/>
          </a:solidFill>
          <a:ln/>
        </p:spPr>
      </p:sp>
      <p:sp>
        <p:nvSpPr>
          <p:cNvPr id="5" name="Shape 2"/>
          <p:cNvSpPr/>
          <p:nvPr/>
        </p:nvSpPr>
        <p:spPr>
          <a:xfrm>
            <a:off x="-234627" y="1467640"/>
            <a:ext cx="476250" cy="476250"/>
          </a:xfrm>
          <a:prstGeom prst="ellipse">
            <a:avLst/>
          </a:prstGeom>
          <a:solidFill>
            <a:srgbClr val="F58214"/>
          </a:solidFill>
          <a:ln/>
        </p:spPr>
      </p:sp>
      <p:sp>
        <p:nvSpPr>
          <p:cNvPr id="6" name="Text 3"/>
          <p:cNvSpPr/>
          <p:nvPr/>
        </p:nvSpPr>
        <p:spPr>
          <a:xfrm>
            <a:off x="3311663" y="-1383943480"/>
            <a:ext cx="5486400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20"/>
              </a:lnSpc>
            </a:pPr>
            <a:r>
              <a:rPr lang="en-US" sz="12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Another idea, equally important</a:t>
            </a:r>
            <a:endParaRPr lang="en-US" sz="1200" dirty="0"/>
          </a:p>
        </p:txBody>
      </p:sp>
      <p:pic>
        <p:nvPicPr>
          <p:cNvPr id="7" name="Image 0" descr="https://pitch-assets-ccb95893-de3f-4266-973c-20049231b248.s3.eu-west-1.amazonaws.com/f32ea05a-90d6-48f2-b480-f2ce7c636d4f?pitch-bytes=509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 rot="3600000">
            <a:off x="8011419" y="546303"/>
            <a:ext cx="474251" cy="539415"/>
          </a:xfrm>
          <a:prstGeom prst="rect">
            <a:avLst/>
          </a:prstGeom>
        </p:spPr>
      </p:pic>
      <p:pic>
        <p:nvPicPr>
          <p:cNvPr id="8" name="Image 1" descr="https://pitch-assets-ccb95893-de3f-4266-973c-20049231b248.s3.eu-west-1.amazonaws.com/3e56d88c-8d9c-46cf-9bb1-70bfc315c40d?pitch-bytes=43310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029339" y="799505"/>
            <a:ext cx="6434143" cy="3943611"/>
          </a:xfrm>
          <a:prstGeom prst="rect">
            <a:avLst/>
          </a:prstGeom>
        </p:spPr>
      </p:pic>
      <p:pic>
        <p:nvPicPr>
          <p:cNvPr id="9" name="Image 2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49daf8d7-8ccc-4d03-9050-11b49659921e?pitch-bytes=431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478600" y="1071154"/>
            <a:ext cx="1429128" cy="150179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2342" y="2145854"/>
            <a:ext cx="8229600" cy="428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375"/>
              </a:lnSpc>
            </a:pPr>
            <a:r>
              <a:rPr lang="en-US" sz="3800" b="1" spc="-24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THANK YOU</a:t>
            </a:r>
            <a:endParaRPr lang="en-US" sz="3750" dirty="0"/>
          </a:p>
        </p:txBody>
      </p:sp>
      <p:sp>
        <p:nvSpPr>
          <p:cNvPr id="5" name="Shape 1"/>
          <p:cNvSpPr/>
          <p:nvPr/>
        </p:nvSpPr>
        <p:spPr>
          <a:xfrm rot="12300000">
            <a:off x="5256442" y="332678"/>
            <a:ext cx="2381250" cy="95250"/>
          </a:xfrm>
          <a:prstGeom prst="roundRect">
            <a:avLst>
              <a:gd name="adj" fmla="val 80000"/>
            </a:avLst>
          </a:prstGeom>
          <a:solidFill>
            <a:srgbClr val="F58214"/>
          </a:solidFill>
          <a:ln/>
        </p:spPr>
      </p:sp>
      <p:sp>
        <p:nvSpPr>
          <p:cNvPr id="6" name="Shape 2"/>
          <p:cNvSpPr/>
          <p:nvPr/>
        </p:nvSpPr>
        <p:spPr>
          <a:xfrm>
            <a:off x="3147079" y="3426140"/>
            <a:ext cx="476250" cy="476250"/>
          </a:xfrm>
          <a:prstGeom prst="ellipse">
            <a:avLst/>
          </a:prstGeom>
          <a:solidFill>
            <a:srgbClr val="0038FF"/>
          </a:solidFill>
          <a:ln/>
        </p:spPr>
      </p:sp>
      <p:sp>
        <p:nvSpPr>
          <p:cNvPr id="7" name="Shape 3"/>
          <p:cNvSpPr/>
          <p:nvPr/>
        </p:nvSpPr>
        <p:spPr>
          <a:xfrm rot="12000000">
            <a:off x="6790538" y="3496305"/>
            <a:ext cx="1426786" cy="891741"/>
          </a:xfrm>
          <a:prstGeom prst="roundRect">
            <a:avLst>
              <a:gd name="adj" fmla="val 21600"/>
            </a:avLst>
          </a:prstGeom>
          <a:solidFill>
            <a:srgbClr val="EBFF00"/>
          </a:solidFill>
          <a:ln/>
        </p:spPr>
      </p:sp>
      <p:pic>
        <p:nvPicPr>
          <p:cNvPr id="8" name="Image 1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15864" y="477814"/>
            <a:ext cx="82296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050"/>
              </a:lnSpc>
            </a:pPr>
            <a:r>
              <a:rPr lang="en-US" sz="4500" b="1" spc="-24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TEAM</a:t>
            </a:r>
            <a:endParaRPr lang="en-US" sz="4500" dirty="0"/>
          </a:p>
          <a:p>
            <a:pPr algn="ctr">
              <a:lnSpc>
                <a:spcPts val="4050"/>
              </a:lnSpc>
            </a:pP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 rot="7800000">
            <a:off x="7538652" y="191463"/>
            <a:ext cx="2381250" cy="95250"/>
          </a:xfrm>
          <a:prstGeom prst="roundRect">
            <a:avLst>
              <a:gd name="adj" fmla="val 80000"/>
            </a:avLst>
          </a:prstGeom>
          <a:solidFill>
            <a:srgbClr val="FF0000"/>
          </a:solidFill>
          <a:ln/>
        </p:spPr>
      </p:sp>
      <p:sp>
        <p:nvSpPr>
          <p:cNvPr id="5" name="Text 2"/>
          <p:cNvSpPr/>
          <p:nvPr/>
        </p:nvSpPr>
        <p:spPr>
          <a:xfrm>
            <a:off x="3311663" y="-1383943480"/>
            <a:ext cx="54864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20"/>
              </a:lnSpc>
            </a:pPr>
            <a:r>
              <a:rPr lang="en-US" sz="12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Another idea, equally important</a:t>
            </a:r>
            <a:endParaRPr lang="en-US" sz="1200" dirty="0"/>
          </a:p>
        </p:txBody>
      </p:sp>
      <p:pic>
        <p:nvPicPr>
          <p:cNvPr id="6" name="Image 0" descr="https://pitch-assets-ccb95893-de3f-4266-973c-20049231b248.s3.eu-west-1.amazonaws.com/cc82640f-945b-4221-aa8f-e7813460540d?pitch-bytes=32867&amp;pitch-content-type=image%2Fjpeg">    </p:cNvPr>
          <p:cNvPicPr>
            <a:picLocks noChangeAspect="1"/>
          </p:cNvPicPr>
          <p:nvPr/>
        </p:nvPicPr>
        <p:blipFill>
          <a:blip r:embed="rId1"/>
          <a:srcRect l="0" r="0" t="0" b="2600"/>
          <a:stretch/>
        </p:blipFill>
        <p:spPr>
          <a:xfrm>
            <a:off x="211457" y="1930815"/>
            <a:ext cx="1528159" cy="1528159"/>
          </a:xfrm>
          <a:prstGeom prst="ellipse">
            <a:avLst/>
          </a:prstGeom>
        </p:spPr>
      </p:pic>
      <p:pic>
        <p:nvPicPr>
          <p:cNvPr id="7" name="Image 1" descr="https://pitch-assets-ccb95893-de3f-4266-973c-20049231b248.s3.eu-west-1.amazonaws.com/b7abd507-e2bc-46b8-a867-f945b864afe7?pitch-bytes=63828&amp;pitch-content-type=image%2Fjpe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7478110" y="1930815"/>
            <a:ext cx="1528159" cy="1528159"/>
          </a:xfrm>
          <a:prstGeom prst="ellipse">
            <a:avLst/>
          </a:prstGeom>
        </p:spPr>
      </p:pic>
      <p:pic>
        <p:nvPicPr>
          <p:cNvPr id="8" name="Image 2" descr="https://pitch-assets-ccb95893-de3f-4266-973c-20049231b248.s3.eu-west-1.amazonaws.com/5c458ec8-eb47-4a16-b237-b15ad0453dcd?pitch-bytes=31064&amp;pitch-content-type=image%2Fjpeg">    </p:cNvPr>
          <p:cNvPicPr>
            <a:picLocks noChangeAspect="1"/>
          </p:cNvPicPr>
          <p:nvPr/>
        </p:nvPicPr>
        <p:blipFill>
          <a:blip r:embed="rId3"/>
          <a:srcRect l="2574" r="4596" t="0" b="0"/>
          <a:stretch/>
        </p:blipFill>
        <p:spPr>
          <a:xfrm>
            <a:off x="1982748" y="1930815"/>
            <a:ext cx="1528159" cy="1528159"/>
          </a:xfrm>
          <a:prstGeom prst="ellipse">
            <a:avLst/>
          </a:prstGeom>
        </p:spPr>
      </p:pic>
      <p:pic>
        <p:nvPicPr>
          <p:cNvPr id="9" name="Image 3" descr="https://pitch-assets-ccb95893-de3f-4266-973c-20049231b248.s3.eu-west-1.amazonaws.com/4e697563-2138-4231-be24-15cade277320?pitch-bytes=2046523&amp;pitch-content-type=image%2Fjpeg">    </p:cNvPr>
          <p:cNvPicPr>
            <a:picLocks noChangeAspect="1"/>
          </p:cNvPicPr>
          <p:nvPr/>
        </p:nvPicPr>
        <p:blipFill>
          <a:blip r:embed="rId4"/>
          <a:srcRect l="0" r="0" t="9332" b="16008"/>
          <a:stretch/>
        </p:blipFill>
        <p:spPr>
          <a:xfrm>
            <a:off x="3807110" y="1930815"/>
            <a:ext cx="1528159" cy="1528159"/>
          </a:xfrm>
          <a:prstGeom prst="ellipse">
            <a:avLst/>
          </a:prstGeom>
        </p:spPr>
      </p:pic>
      <p:pic>
        <p:nvPicPr>
          <p:cNvPr id="10" name="Image 4" descr="https://pitch-assets-ccb95893-de3f-4266-973c-20049231b248.s3.eu-west-1.amazonaws.com/4eb78049-f5d3-43ae-9bda-255ad8fbfd52?pitch-bytes=431&amp;pitch-content-type=image%2Fsvg%2Bxml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477617" y="747071"/>
            <a:ext cx="956435" cy="1005067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213476" y="3824480"/>
            <a:ext cx="18288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320"/>
              </a:lnSpc>
            </a:pPr>
            <a:r>
              <a:rPr lang="en-US" sz="12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Yuecheng Zhao</a:t>
            </a:r>
            <a:endParaRPr lang="en-US" sz="1200" dirty="0"/>
          </a:p>
        </p:txBody>
      </p:sp>
      <p:sp>
        <p:nvSpPr>
          <p:cNvPr id="12" name="Text 4"/>
          <p:cNvSpPr/>
          <p:nvPr/>
        </p:nvSpPr>
        <p:spPr>
          <a:xfrm>
            <a:off x="263664" y="4088249"/>
            <a:ext cx="1828800" cy="67056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320"/>
              </a:lnSpc>
            </a:pPr>
            <a:r>
              <a:rPr lang="en-US" sz="8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Changes in RID class, saving pages after buffer pool eviction, and extensive debugging</a:t>
            </a:r>
            <a:endParaRPr lang="en-US" sz="825" dirty="0"/>
          </a:p>
        </p:txBody>
      </p:sp>
      <p:sp>
        <p:nvSpPr>
          <p:cNvPr id="13" name="Text 5"/>
          <p:cNvSpPr/>
          <p:nvPr/>
        </p:nvSpPr>
        <p:spPr>
          <a:xfrm>
            <a:off x="2037215" y="3824173"/>
            <a:ext cx="18288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320"/>
              </a:lnSpc>
            </a:pPr>
            <a:r>
              <a:rPr lang="en-US" sz="12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Mira Stenger</a:t>
            </a:r>
            <a:endParaRPr lang="en-US" sz="1200" dirty="0"/>
          </a:p>
        </p:txBody>
      </p:sp>
      <p:sp>
        <p:nvSpPr>
          <p:cNvPr id="14" name="Text 6"/>
          <p:cNvSpPr/>
          <p:nvPr/>
        </p:nvSpPr>
        <p:spPr>
          <a:xfrm>
            <a:off x="7581979" y="3824147"/>
            <a:ext cx="18288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320"/>
              </a:lnSpc>
            </a:pPr>
            <a:r>
              <a:rPr lang="en-US" sz="12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Ashwin Chembu</a:t>
            </a:r>
            <a:endParaRPr lang="en-US" sz="1200" dirty="0"/>
          </a:p>
        </p:txBody>
      </p:sp>
      <p:sp>
        <p:nvSpPr>
          <p:cNvPr id="15" name="Text 7"/>
          <p:cNvSpPr/>
          <p:nvPr/>
        </p:nvSpPr>
        <p:spPr>
          <a:xfrm>
            <a:off x="3860973" y="3824489"/>
            <a:ext cx="18288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320"/>
              </a:lnSpc>
            </a:pPr>
            <a:r>
              <a:rPr lang="en-US" sz="12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Ruohan Huang</a:t>
            </a:r>
            <a:endParaRPr lang="en-US" sz="1200" dirty="0"/>
          </a:p>
        </p:txBody>
      </p:sp>
      <p:pic>
        <p:nvPicPr>
          <p:cNvPr id="16" name="Image 5" descr="https://pitch-assets-ccb95893-de3f-4266-973c-20049231b248.s3.eu-west-1.amazonaws.com/38c8a9e9-7076-431e-8523-1de6cba323e3?pitch-bytes=1649741&amp;pitch-content-type=image%2Fjpeg">    </p:cNvPr>
          <p:cNvPicPr>
            <a:picLocks noChangeAspect="1"/>
          </p:cNvPicPr>
          <p:nvPr/>
        </p:nvPicPr>
        <p:blipFill>
          <a:blip r:embed="rId7"/>
          <a:srcRect l="0" r="0" t="11706" b="13294"/>
          <a:stretch/>
        </p:blipFill>
        <p:spPr>
          <a:xfrm>
            <a:off x="5641334" y="1928019"/>
            <a:ext cx="1528159" cy="1528159"/>
          </a:xfrm>
          <a:prstGeom prst="ellipse">
            <a:avLst/>
          </a:prstGeom>
        </p:spPr>
      </p:pic>
      <p:sp>
        <p:nvSpPr>
          <p:cNvPr id="17" name="Text 8"/>
          <p:cNvSpPr/>
          <p:nvPr/>
        </p:nvSpPr>
        <p:spPr>
          <a:xfrm>
            <a:off x="5691973" y="3826564"/>
            <a:ext cx="18288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320"/>
              </a:lnSpc>
            </a:pPr>
            <a:r>
              <a:rPr lang="en-US" sz="12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Trevor Lash</a:t>
            </a:r>
            <a:endParaRPr lang="en-US" sz="1200" dirty="0"/>
          </a:p>
        </p:txBody>
      </p:sp>
      <p:sp>
        <p:nvSpPr>
          <p:cNvPr id="18" name="Text 9"/>
          <p:cNvSpPr/>
          <p:nvPr/>
        </p:nvSpPr>
        <p:spPr>
          <a:xfrm>
            <a:off x="2040496" y="4086551"/>
            <a:ext cx="18288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320"/>
              </a:lnSpc>
            </a:pPr>
            <a:r>
              <a:rPr lang="en-US" sz="8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Buffer pool class, frame class, and general improvements upon M1</a:t>
            </a:r>
            <a:endParaRPr lang="en-US" sz="825" dirty="0"/>
          </a:p>
        </p:txBody>
      </p:sp>
      <p:sp>
        <p:nvSpPr>
          <p:cNvPr id="19" name="Text 10"/>
          <p:cNvSpPr/>
          <p:nvPr/>
        </p:nvSpPr>
        <p:spPr>
          <a:xfrm>
            <a:off x="3857281" y="4254118"/>
            <a:ext cx="1828800" cy="16762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320"/>
              </a:lnSpc>
            </a:pPr>
            <a:r>
              <a:rPr lang="en-US" sz="8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merge</a:t>
            </a:r>
            <a:endParaRPr lang="en-US" sz="825" dirty="0"/>
          </a:p>
        </p:txBody>
      </p:sp>
      <p:sp>
        <p:nvSpPr>
          <p:cNvPr id="20" name="Text 11"/>
          <p:cNvSpPr/>
          <p:nvPr/>
        </p:nvSpPr>
        <p:spPr>
          <a:xfrm>
            <a:off x="5694449" y="4086505"/>
            <a:ext cx="1828800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320"/>
              </a:lnSpc>
            </a:pPr>
            <a:r>
              <a:rPr lang="en-US" sz="8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IO methods for the database, python compatibility</a:t>
            </a:r>
            <a:endParaRPr lang="en-US" sz="825" dirty="0"/>
          </a:p>
        </p:txBody>
      </p:sp>
      <p:sp>
        <p:nvSpPr>
          <p:cNvPr id="21" name="Text 12"/>
          <p:cNvSpPr/>
          <p:nvPr/>
        </p:nvSpPr>
        <p:spPr>
          <a:xfrm>
            <a:off x="7581510" y="4254123"/>
            <a:ext cx="18288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320"/>
              </a:lnSpc>
            </a:pPr>
            <a:r>
              <a:rPr lang="en-US" sz="8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merge/presentation</a:t>
            </a:r>
            <a:endParaRPr lang="en-US" sz="825" dirty="0"/>
          </a:p>
        </p:txBody>
      </p:sp>
      <p:pic>
        <p:nvPicPr>
          <p:cNvPr id="22" name="Image 6" descr="https://pitch-assets-ccb95893-de3f-4266-973c-20049231b248.s3.eu-west-1.amazonaws.com/try-pitch-pdf-export-logo.svg">
            <a:hlinkClick r:id="rId10" tooltip=""/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6305" y="314938"/>
            <a:ext cx="54864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375"/>
              </a:lnSpc>
            </a:pPr>
            <a:r>
              <a:rPr lang="en-US" sz="3800" b="1" spc="-24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RID CLASS UPDATES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 rot="7800000">
            <a:off x="7871189" y="-243363"/>
            <a:ext cx="2381250" cy="95250"/>
          </a:xfrm>
          <a:prstGeom prst="roundRect">
            <a:avLst>
              <a:gd name="adj" fmla="val 80000"/>
            </a:avLst>
          </a:prstGeom>
          <a:solidFill>
            <a:srgbClr val="31D57C"/>
          </a:solidFill>
          <a:ln/>
        </p:spPr>
      </p:sp>
      <p:sp>
        <p:nvSpPr>
          <p:cNvPr id="5" name="Shape 2"/>
          <p:cNvSpPr/>
          <p:nvPr/>
        </p:nvSpPr>
        <p:spPr>
          <a:xfrm>
            <a:off x="3602058" y="4346993"/>
            <a:ext cx="476250" cy="476250"/>
          </a:xfrm>
          <a:prstGeom prst="ellipse">
            <a:avLst/>
          </a:prstGeom>
          <a:solidFill>
            <a:srgbClr val="FF0000"/>
          </a:solidFill>
          <a:ln/>
        </p:spPr>
      </p:sp>
      <p:pic>
        <p:nvPicPr>
          <p:cNvPr id="6" name="Image 0" descr="https://pitch-assets-ccb95893-de3f-4266-973c-20049231b248.s3.eu-west-1.amazonaws.com/ff000704-c857-448f-b611-be021d110833?pitch-bytes=11996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044657" y="-650553"/>
            <a:ext cx="6125854" cy="3885952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4f8f5cc0-905c-4dcf-8187-0ef41236a259?pitch-bytes=15720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599748" y="2455504"/>
            <a:ext cx="2466520" cy="2057400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 rot="5400000">
            <a:off x="6634483" y="2139052"/>
            <a:ext cx="395938" cy="0"/>
          </a:xfrm>
          <a:prstGeom prst="line">
            <a:avLst/>
          </a:prstGeom>
          <a:solidFill>
            <a:srgbClr val="EBFF00"/>
          </a:solidFill>
          <a:ln w="31750">
            <a:solidFill>
              <a:srgbClr val="FFFFFF"/>
            </a:solidFill>
            <a:prstDash val="solid"/>
            <a:headEnd type="none"/>
            <a:tailEnd type="triangle"/>
          </a:ln>
        </p:spPr>
      </p:sp>
      <p:sp>
        <p:nvSpPr>
          <p:cNvPr id="9" name="Text 4"/>
          <p:cNvSpPr/>
          <p:nvPr/>
        </p:nvSpPr>
        <p:spPr>
          <a:xfrm>
            <a:off x="802003" y="1076994"/>
            <a:ext cx="3657600" cy="2158357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80"/>
              </a:lnSpc>
            </a:pPr>
            <a:r>
              <a:rPr lang="en-US" sz="18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Previously Contained:</a:t>
            </a:r>
            <a:endParaRPr lang="en-US" sz="120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 id</a:t>
            </a:r>
            <a:endParaRPr lang="en-US" sz="120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pointers to data locations</a:t>
            </a:r>
            <a:endParaRPr lang="en-US" sz="1200" dirty="0"/>
          </a:p>
          <a:p>
            <a:pPr algn="l">
              <a:lnSpc>
                <a:spcPts val="1320"/>
              </a:lnSpc>
            </a:pPr>
            <a:endParaRPr lang="en-US" sz="1200" dirty="0"/>
          </a:p>
          <a:p>
            <a:pPr algn="l">
              <a:lnSpc>
                <a:spcPts val="1980"/>
              </a:lnSpc>
            </a:pPr>
            <a:r>
              <a:rPr lang="en-US" sz="18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Currently Contains:</a:t>
            </a:r>
            <a:endParaRPr lang="en-US" sz="120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id</a:t>
            </a:r>
            <a:endParaRPr lang="en-US" sz="120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first rid of page range</a:t>
            </a:r>
            <a:endParaRPr lang="en-US" sz="120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first rid of logical page</a:t>
            </a:r>
            <a:endParaRPr lang="en-US" sz="120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offset on page</a:t>
            </a:r>
            <a:endParaRPr lang="en-US" sz="120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table name</a:t>
            </a:r>
            <a:endParaRPr lang="en-US" sz="1200" dirty="0"/>
          </a:p>
          <a:p>
            <a:pPr algn="l">
              <a:lnSpc>
                <a:spcPts val="1320"/>
              </a:lnSpc>
            </a:pPr>
            <a:endParaRPr lang="en-US" sz="1200" dirty="0"/>
          </a:p>
        </p:txBody>
      </p:sp>
      <p:pic>
        <p:nvPicPr>
          <p:cNvPr id="10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3251" y="752540"/>
            <a:ext cx="3657600" cy="391858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80"/>
              </a:lnSpc>
            </a:pPr>
            <a:r>
              <a:rPr lang="en-US" sz="18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Frame Class:</a:t>
            </a:r>
            <a:endParaRPr lang="en-US" sz="120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page</a:t>
            </a:r>
            <a:endParaRPr lang="en-US" sz="120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pin, valid, and dirty</a:t>
            </a:r>
            <a:endParaRPr lang="en-US" sz="1200" dirty="0"/>
          </a:p>
          <a:p>
            <a:pPr algn="l">
              <a:lnSpc>
                <a:spcPts val="1320"/>
              </a:lnSpc>
            </a:pPr>
            <a:endParaRPr lang="en-US" sz="1200" dirty="0"/>
          </a:p>
          <a:p>
            <a:pPr algn="l">
              <a:lnSpc>
                <a:spcPts val="1980"/>
              </a:lnSpc>
            </a:pPr>
            <a:r>
              <a:rPr lang="en-US" sz="18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Buffer Pool Structure:</a:t>
            </a:r>
            <a:endParaRPr lang="en-US" sz="120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doubly linked list</a:t>
            </a:r>
            <a:endParaRPr lang="en-US" sz="120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order represents relative age</a:t>
            </a:r>
            <a:endParaRPr lang="en-US" sz="120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increases likelihood of early termination when searching for recently accessed values or page to evict</a:t>
            </a:r>
            <a:endParaRPr lang="en-US" sz="1200" dirty="0"/>
          </a:p>
          <a:p>
            <a:pPr algn="l">
              <a:lnSpc>
                <a:spcPts val="1320"/>
              </a:lnSpc>
            </a:pPr>
            <a:endParaRPr lang="en-US" sz="1200" dirty="0"/>
          </a:p>
          <a:p>
            <a:pPr algn="l">
              <a:lnSpc>
                <a:spcPts val="1980"/>
              </a:lnSpc>
            </a:pPr>
            <a:r>
              <a:rPr lang="en-US" sz="18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Buffer Pool Hash:</a:t>
            </a:r>
            <a:endParaRPr lang="en-US" sz="120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Hash to partition buffer pool into smaller ranges to reduce search time</a:t>
            </a:r>
            <a:endParaRPr lang="en-US" sz="120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Hash vector keeps track of beginning frame for each range</a:t>
            </a:r>
            <a:endParaRPr lang="en-US" sz="120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frame directory keeps track of the number of occupied frames in each range</a:t>
            </a:r>
            <a:endParaRPr lang="en-US" sz="1200" dirty="0"/>
          </a:p>
        </p:txBody>
      </p:sp>
      <p:pic>
        <p:nvPicPr>
          <p:cNvPr id="4" name="Image 0" descr="https://pitch-assets-ccb95893-de3f-4266-973c-20049231b248.s3.eu-west-1.amazonaws.com/eebac8a7-41f0-4fbd-a6f9-54bbcfb621ab?pitch-bytes=509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 rot="20700000">
            <a:off x="8201013" y="318858"/>
            <a:ext cx="475221" cy="5405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-1540740" y="186785"/>
            <a:ext cx="7315200" cy="428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375"/>
              </a:lnSpc>
            </a:pPr>
            <a:r>
              <a:rPr lang="en-US" sz="3800" b="1" spc="-24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BUFFER POOL</a:t>
            </a:r>
            <a:endParaRPr lang="en-US" sz="3750" dirty="0"/>
          </a:p>
        </p:txBody>
      </p:sp>
      <p:sp>
        <p:nvSpPr>
          <p:cNvPr id="6" name="Shape 2"/>
          <p:cNvSpPr/>
          <p:nvPr/>
        </p:nvSpPr>
        <p:spPr>
          <a:xfrm rot="18600000">
            <a:off x="3059972" y="4639891"/>
            <a:ext cx="1427863" cy="892414"/>
          </a:xfrm>
          <a:prstGeom prst="roundRect">
            <a:avLst>
              <a:gd name="adj" fmla="val 18000"/>
            </a:avLst>
          </a:prstGeom>
          <a:solidFill>
            <a:srgbClr val="F58214"/>
          </a:solidFill>
          <a:ln/>
        </p:spPr>
      </p:sp>
      <p:pic>
        <p:nvPicPr>
          <p:cNvPr id="7" name="Image 1" descr="https://pitch-assets-ccb95893-de3f-4266-973c-20049231b248.s3.eu-west-1.amazonaws.com/8d5bc155-11a0-4d6f-b91c-c0ed85b3a8a7?pitch-bytes=55367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580765" y="529340"/>
            <a:ext cx="7358383" cy="4139091"/>
          </a:xfrm>
          <a:prstGeom prst="rect">
            <a:avLst/>
          </a:prstGeom>
        </p:spPr>
      </p:pic>
      <p:pic>
        <p:nvPicPr>
          <p:cNvPr id="8" name="Image 2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-1167493" y="198369"/>
            <a:ext cx="8229600" cy="42860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3375"/>
              </a:lnSpc>
            </a:pPr>
            <a:r>
              <a:rPr lang="en-US" sz="3800" b="1" spc="-24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BUFFER POOL TO DISK</a:t>
            </a:r>
            <a:endParaRPr lang="en-US" sz="3750" dirty="0"/>
          </a:p>
        </p:txBody>
      </p:sp>
      <p:pic>
        <p:nvPicPr>
          <p:cNvPr id="4" name="Image 0" descr="https://pitch-assets-ccb95893-de3f-4266-973c-20049231b248.s3.eu-west-1.amazonaws.com/61e3163f-09b6-4188-b976-e85a355e56a6?pitch-bytes=431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281032" y="4076162"/>
            <a:ext cx="477087" cy="50134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915554" y="-1029"/>
            <a:ext cx="952500" cy="952500"/>
          </a:xfrm>
          <a:prstGeom prst="ellipse">
            <a:avLst/>
          </a:prstGeom>
          <a:solidFill>
            <a:srgbClr val="31D57C"/>
          </a:solidFill>
          <a:ln/>
        </p:spPr>
      </p:sp>
      <p:sp>
        <p:nvSpPr>
          <p:cNvPr id="6" name="Shape 2"/>
          <p:cNvSpPr/>
          <p:nvPr/>
        </p:nvSpPr>
        <p:spPr>
          <a:xfrm rot="2100000">
            <a:off x="5812189" y="5143084"/>
            <a:ext cx="2381250" cy="95250"/>
          </a:xfrm>
          <a:prstGeom prst="roundRect">
            <a:avLst>
              <a:gd name="adj" fmla="val 80000"/>
            </a:avLst>
          </a:prstGeom>
          <a:solidFill>
            <a:srgbClr val="FF0000"/>
          </a:solidFill>
          <a:ln/>
        </p:spPr>
      </p:sp>
      <p:pic>
        <p:nvPicPr>
          <p:cNvPr id="7" name="Image 1" descr="https://pitch-assets-ccb95893-de3f-4266-973c-20049231b248.s3.eu-west-1.amazonaws.com/f7935fb6-ad81-498c-adbd-968865f0d463?pitch-bytes=46475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212846" y="1046408"/>
            <a:ext cx="5673632" cy="31914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8840" y="979040"/>
            <a:ext cx="2743200" cy="243075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80"/>
              </a:lnSpc>
            </a:pPr>
            <a:r>
              <a:rPr lang="en-US" sz="18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Storage Structure:</a:t>
            </a:r>
            <a:endParaRPr lang="en-US" sz="120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one physical page per file</a:t>
            </a:r>
            <a:endParaRPr lang="en-US" sz="120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each file stores number of rows and content of page</a:t>
            </a:r>
            <a:endParaRPr lang="en-US" sz="120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excellent durability</a:t>
            </a:r>
            <a:endParaRPr lang="en-US" sz="1200" dirty="0"/>
          </a:p>
          <a:p>
            <a:pPr algn="l">
              <a:lnSpc>
                <a:spcPts val="1320"/>
              </a:lnSpc>
            </a:pPr>
            <a:endParaRPr lang="en-US" sz="1200" dirty="0"/>
          </a:p>
          <a:p>
            <a:pPr algn="l">
              <a:lnSpc>
                <a:spcPts val="1980"/>
              </a:lnSpc>
            </a:pPr>
            <a:r>
              <a:rPr lang="en-US" sz="18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File Naming Convention:</a:t>
            </a:r>
            <a:endParaRPr lang="en-US" sz="120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table name_first RID of the page_first RID of the page range_column number</a:t>
            </a:r>
            <a:endParaRPr lang="en-US" sz="1200" dirty="0"/>
          </a:p>
          <a:p>
            <a:pPr algn="l" marL="190500" indent="-190500">
              <a:lnSpc>
                <a:spcPts val="1485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optimized saving and loading</a:t>
            </a:r>
            <a:endParaRPr lang="en-US" sz="1200" dirty="0"/>
          </a:p>
        </p:txBody>
      </p:sp>
      <p:pic>
        <p:nvPicPr>
          <p:cNvPr id="9" name="Image 2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099221" y="-519663"/>
            <a:ext cx="950443" cy="950443"/>
          </a:xfrm>
          <a:prstGeom prst="ellipse">
            <a:avLst/>
          </a:prstGeom>
          <a:solidFill>
            <a:srgbClr val="F58214"/>
          </a:solidFill>
          <a:ln/>
        </p:spPr>
      </p:sp>
      <p:sp>
        <p:nvSpPr>
          <p:cNvPr id="4" name="Text 1"/>
          <p:cNvSpPr/>
          <p:nvPr/>
        </p:nvSpPr>
        <p:spPr>
          <a:xfrm>
            <a:off x="-2851508" y="123597"/>
            <a:ext cx="8229600" cy="42860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3375"/>
              </a:lnSpc>
            </a:pPr>
            <a:r>
              <a:rPr lang="en-US" sz="3800" b="1" spc="-24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MERGE</a:t>
            </a:r>
            <a:endParaRPr lang="en-US" sz="3750" dirty="0"/>
          </a:p>
        </p:txBody>
      </p:sp>
      <p:sp>
        <p:nvSpPr>
          <p:cNvPr id="5" name="Shape 2"/>
          <p:cNvSpPr/>
          <p:nvPr/>
        </p:nvSpPr>
        <p:spPr>
          <a:xfrm rot="4800000">
            <a:off x="-606241" y="4760438"/>
            <a:ext cx="2381250" cy="95250"/>
          </a:xfrm>
          <a:prstGeom prst="roundRect">
            <a:avLst>
              <a:gd name="adj" fmla="val 80000"/>
            </a:avLst>
          </a:prstGeom>
          <a:solidFill>
            <a:srgbClr val="EBFF00"/>
          </a:solidFill>
          <a:ln/>
        </p:spPr>
      </p:sp>
      <p:pic>
        <p:nvPicPr>
          <p:cNvPr id="6" name="Image 0" descr="https://pitch-assets-ccb95893-de3f-4266-973c-20049231b248.s3.eu-west-1.amazonaws.com/a2794df3-ebd5-4895-8c3d-033848872cbd?pitch-bytes=509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 rot="3600000">
            <a:off x="7687324" y="3634555"/>
            <a:ext cx="474042" cy="539177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4eb78049-f5d3-43ae-9bda-255ad8fbfd52?pitch-bytes=431&amp;pitch-content-type=image%2Fsvg%2Bxml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8007709" y="1573922"/>
            <a:ext cx="841555" cy="8843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61080" y="1731708"/>
            <a:ext cx="3657600" cy="16763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640"/>
              </a:lnSpc>
            </a:pPr>
            <a:r>
              <a:rPr lang="en-US" sz="24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Purpose: </a:t>
            </a:r>
            <a:endParaRPr lang="en-US" sz="2400" dirty="0"/>
          </a:p>
          <a:p>
            <a:pPr algn="l" marL="190500" indent="-190500">
              <a:lnSpc>
                <a:spcPts val="2640"/>
              </a:lnSpc>
              <a:buSzPct val="100000"/>
              <a:buChar char="•"/>
            </a:pPr>
            <a:r>
              <a:rPr lang="en-US" sz="24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Consolidate multiple versions of records into a new base page.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4572582" y="1729352"/>
            <a:ext cx="3657600" cy="16763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640"/>
              </a:lnSpc>
            </a:pPr>
            <a:r>
              <a:rPr lang="en-US" sz="24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Trigger: </a:t>
            </a:r>
            <a:endParaRPr lang="en-US" sz="2400" dirty="0"/>
          </a:p>
          <a:p>
            <a:pPr algn="l" marL="190500" indent="-190500">
              <a:lnSpc>
                <a:spcPts val="2640"/>
              </a:lnSpc>
              <a:buSzPct val="100000"/>
              <a:buChar char="•"/>
            </a:pPr>
            <a:r>
              <a:rPr lang="en-US" sz="24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Exceeding a predefined update threshold in a table or page range.</a:t>
            </a:r>
            <a:endParaRPr lang="en-US" sz="2400" dirty="0"/>
          </a:p>
        </p:txBody>
      </p:sp>
      <p:pic>
        <p:nvPicPr>
          <p:cNvPr id="10" name="Image 2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876933" y="2619362"/>
            <a:ext cx="7362050" cy="0"/>
          </a:xfrm>
          <a:prstGeom prst="line">
            <a:avLst/>
          </a:prstGeom>
          <a:solidFill>
            <a:srgbClr val="EBFF00"/>
          </a:solidFill>
          <a:ln w="26458">
            <a:solidFill>
              <a:srgbClr val="EBFF00"/>
            </a:solidFill>
            <a:prstDash val="solid"/>
            <a:headEnd type="none"/>
            <a:tailEnd type="none"/>
          </a:ln>
        </p:spPr>
      </p:sp>
      <p:sp>
        <p:nvSpPr>
          <p:cNvPr id="4" name="Text 1"/>
          <p:cNvSpPr/>
          <p:nvPr/>
        </p:nvSpPr>
        <p:spPr>
          <a:xfrm>
            <a:off x="-290" y="2858030"/>
            <a:ext cx="1828800" cy="136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73"/>
              </a:lnSpc>
            </a:pPr>
            <a:r>
              <a:rPr lang="en-US" sz="10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Initiate</a:t>
            </a:r>
            <a:endParaRPr lang="en-US" sz="975" dirty="0"/>
          </a:p>
        </p:txBody>
      </p:sp>
      <p:sp>
        <p:nvSpPr>
          <p:cNvPr id="5" name="Text 2"/>
          <p:cNvSpPr/>
          <p:nvPr/>
        </p:nvSpPr>
        <p:spPr>
          <a:xfrm>
            <a:off x="-290" y="3089936"/>
            <a:ext cx="1828800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20"/>
              </a:lnSpc>
            </a:pPr>
            <a:r>
              <a:rPr lang="en-US" sz="8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Check if merge_queue has page ranges to merge</a:t>
            </a:r>
            <a:endParaRPr lang="en-US" sz="825" dirty="0"/>
          </a:p>
        </p:txBody>
      </p:sp>
      <p:sp>
        <p:nvSpPr>
          <p:cNvPr id="6" name="Text 3"/>
          <p:cNvSpPr/>
          <p:nvPr/>
        </p:nvSpPr>
        <p:spPr>
          <a:xfrm>
            <a:off x="1769637" y="2858086"/>
            <a:ext cx="1828800" cy="136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73"/>
              </a:lnSpc>
            </a:pPr>
            <a:r>
              <a:rPr lang="en-US" sz="10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Load</a:t>
            </a:r>
            <a:endParaRPr lang="en-US" sz="975" dirty="0"/>
          </a:p>
        </p:txBody>
      </p:sp>
      <p:sp>
        <p:nvSpPr>
          <p:cNvPr id="7" name="Text 4"/>
          <p:cNvSpPr/>
          <p:nvPr/>
        </p:nvSpPr>
        <p:spPr>
          <a:xfrm>
            <a:off x="1771768" y="3089753"/>
            <a:ext cx="1828800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20"/>
              </a:lnSpc>
            </a:pPr>
            <a:r>
              <a:rPr lang="en-US" sz="8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Bring base pages of the selected range into memory.</a:t>
            </a:r>
            <a:endParaRPr lang="en-US" sz="825" dirty="0"/>
          </a:p>
        </p:txBody>
      </p:sp>
      <p:sp>
        <p:nvSpPr>
          <p:cNvPr id="8" name="Text 5"/>
          <p:cNvSpPr/>
          <p:nvPr/>
        </p:nvSpPr>
        <p:spPr>
          <a:xfrm>
            <a:off x="3610837" y="2857957"/>
            <a:ext cx="1828800" cy="136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73"/>
              </a:lnSpc>
            </a:pPr>
            <a:r>
              <a:rPr lang="en-US" sz="10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Update</a:t>
            </a:r>
            <a:endParaRPr lang="en-US" sz="975" dirty="0"/>
          </a:p>
        </p:txBody>
      </p:sp>
      <p:sp>
        <p:nvSpPr>
          <p:cNvPr id="9" name="Text 6"/>
          <p:cNvSpPr/>
          <p:nvPr/>
        </p:nvSpPr>
        <p:spPr>
          <a:xfrm>
            <a:off x="3613437" y="3089753"/>
            <a:ext cx="1828800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20"/>
              </a:lnSpc>
            </a:pPr>
            <a:r>
              <a:rPr lang="en-US" sz="8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 Iterate over tail pages to get the latest record for each base record.</a:t>
            </a:r>
            <a:endParaRPr lang="en-US" sz="825" dirty="0"/>
          </a:p>
        </p:txBody>
      </p:sp>
      <p:sp>
        <p:nvSpPr>
          <p:cNvPr id="10" name="Text 7"/>
          <p:cNvSpPr/>
          <p:nvPr/>
        </p:nvSpPr>
        <p:spPr>
          <a:xfrm>
            <a:off x="5431844" y="2858274"/>
            <a:ext cx="1828800" cy="136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73"/>
              </a:lnSpc>
            </a:pPr>
            <a:r>
              <a:rPr lang="en-US" sz="10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Consolidate</a:t>
            </a: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5431941" y="3089753"/>
            <a:ext cx="1828800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20"/>
              </a:lnSpc>
            </a:pPr>
            <a:r>
              <a:rPr lang="en-US" sz="8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Create a new base page with updated records.</a:t>
            </a:r>
            <a:endParaRPr lang="en-US" sz="825" dirty="0"/>
          </a:p>
        </p:txBody>
      </p:sp>
      <p:sp>
        <p:nvSpPr>
          <p:cNvPr id="12" name="Shape 9"/>
          <p:cNvSpPr/>
          <p:nvPr/>
        </p:nvSpPr>
        <p:spPr>
          <a:xfrm>
            <a:off x="2619630" y="2569775"/>
            <a:ext cx="114300" cy="114300"/>
          </a:xfrm>
          <a:prstGeom prst="ellipse">
            <a:avLst/>
          </a:prstGeom>
          <a:solidFill>
            <a:srgbClr val="EBFF00"/>
          </a:solidFill>
          <a:ln/>
        </p:spPr>
      </p:sp>
      <p:sp>
        <p:nvSpPr>
          <p:cNvPr id="13" name="Shape 10"/>
          <p:cNvSpPr/>
          <p:nvPr/>
        </p:nvSpPr>
        <p:spPr>
          <a:xfrm>
            <a:off x="851434" y="2569775"/>
            <a:ext cx="114300" cy="114300"/>
          </a:xfrm>
          <a:prstGeom prst="ellipse">
            <a:avLst/>
          </a:prstGeom>
          <a:solidFill>
            <a:srgbClr val="EBFF00"/>
          </a:solidFill>
          <a:ln/>
        </p:spPr>
      </p:sp>
      <p:sp>
        <p:nvSpPr>
          <p:cNvPr id="14" name="Shape 11"/>
          <p:cNvSpPr/>
          <p:nvPr/>
        </p:nvSpPr>
        <p:spPr>
          <a:xfrm>
            <a:off x="4457066" y="2569775"/>
            <a:ext cx="114300" cy="114300"/>
          </a:xfrm>
          <a:prstGeom prst="ellipse">
            <a:avLst/>
          </a:prstGeom>
          <a:solidFill>
            <a:srgbClr val="EBFF00"/>
          </a:solidFill>
          <a:ln/>
        </p:spPr>
      </p:sp>
      <p:sp>
        <p:nvSpPr>
          <p:cNvPr id="15" name="Shape 12"/>
          <p:cNvSpPr/>
          <p:nvPr/>
        </p:nvSpPr>
        <p:spPr>
          <a:xfrm>
            <a:off x="6279405" y="2562040"/>
            <a:ext cx="114300" cy="114300"/>
          </a:xfrm>
          <a:prstGeom prst="ellipse">
            <a:avLst/>
          </a:prstGeom>
          <a:solidFill>
            <a:srgbClr val="EBFF00"/>
          </a:solidFill>
          <a:ln/>
        </p:spPr>
      </p:sp>
      <p:sp>
        <p:nvSpPr>
          <p:cNvPr id="16" name="Text 13"/>
          <p:cNvSpPr/>
          <p:nvPr/>
        </p:nvSpPr>
        <p:spPr>
          <a:xfrm>
            <a:off x="1215719" y="923905"/>
            <a:ext cx="73152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375"/>
              </a:lnSpc>
            </a:pPr>
            <a:r>
              <a:rPr lang="en-US" sz="3800" b="1" spc="-24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PROCESS</a:t>
            </a:r>
            <a:endParaRPr lang="en-US" sz="3750" dirty="0"/>
          </a:p>
        </p:txBody>
      </p:sp>
      <p:sp>
        <p:nvSpPr>
          <p:cNvPr id="17" name="Shape 14"/>
          <p:cNvSpPr/>
          <p:nvPr/>
        </p:nvSpPr>
        <p:spPr>
          <a:xfrm rot="600000">
            <a:off x="674547" y="4801709"/>
            <a:ext cx="1429385" cy="893366"/>
          </a:xfrm>
          <a:prstGeom prst="roundRect">
            <a:avLst>
              <a:gd name="adj" fmla="val 18000"/>
            </a:avLst>
          </a:prstGeom>
          <a:solidFill>
            <a:srgbClr val="0038FF"/>
          </a:solidFill>
          <a:ln/>
        </p:spPr>
      </p:sp>
      <p:sp>
        <p:nvSpPr>
          <p:cNvPr id="18" name="Shape 15"/>
          <p:cNvSpPr/>
          <p:nvPr/>
        </p:nvSpPr>
        <p:spPr>
          <a:xfrm rot="2700000">
            <a:off x="7647979" y="1220963"/>
            <a:ext cx="2381250" cy="95250"/>
          </a:xfrm>
          <a:prstGeom prst="roundRect">
            <a:avLst>
              <a:gd name="adj" fmla="val 80000"/>
            </a:avLst>
          </a:prstGeom>
          <a:solidFill>
            <a:srgbClr val="F58214"/>
          </a:solidFill>
          <a:ln/>
        </p:spPr>
      </p:sp>
      <p:sp>
        <p:nvSpPr>
          <p:cNvPr id="19" name="Text 16"/>
          <p:cNvSpPr/>
          <p:nvPr/>
        </p:nvSpPr>
        <p:spPr>
          <a:xfrm>
            <a:off x="-2851500" y="123579"/>
            <a:ext cx="82296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3375"/>
              </a:lnSpc>
            </a:pPr>
            <a:r>
              <a:rPr lang="en-US" sz="3800" b="1" spc="-24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MERGE</a:t>
            </a:r>
            <a:endParaRPr lang="en-US" sz="3750" dirty="0"/>
          </a:p>
        </p:txBody>
      </p:sp>
      <p:sp>
        <p:nvSpPr>
          <p:cNvPr id="20" name="Shape 17"/>
          <p:cNvSpPr/>
          <p:nvPr/>
        </p:nvSpPr>
        <p:spPr>
          <a:xfrm>
            <a:off x="8126324" y="2568128"/>
            <a:ext cx="114300" cy="114300"/>
          </a:xfrm>
          <a:prstGeom prst="ellipse">
            <a:avLst/>
          </a:prstGeom>
          <a:solidFill>
            <a:srgbClr val="EBFF00"/>
          </a:solidFill>
          <a:ln/>
        </p:spPr>
      </p:sp>
      <p:sp>
        <p:nvSpPr>
          <p:cNvPr id="21" name="Text 18"/>
          <p:cNvSpPr/>
          <p:nvPr/>
        </p:nvSpPr>
        <p:spPr>
          <a:xfrm>
            <a:off x="7280410" y="2860198"/>
            <a:ext cx="1828800" cy="136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073"/>
              </a:lnSpc>
            </a:pPr>
            <a:r>
              <a:rPr lang="en-US" sz="10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Redirect</a:t>
            </a:r>
            <a:endParaRPr lang="en-US" sz="975" dirty="0"/>
          </a:p>
        </p:txBody>
      </p:sp>
      <p:sp>
        <p:nvSpPr>
          <p:cNvPr id="22" name="Text 19"/>
          <p:cNvSpPr/>
          <p:nvPr/>
        </p:nvSpPr>
        <p:spPr>
          <a:xfrm>
            <a:off x="7280507" y="3091677"/>
            <a:ext cx="1828800" cy="33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20"/>
              </a:lnSpc>
            </a:pPr>
            <a:r>
              <a:rPr lang="en-US" sz="800" b="0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Update the page directory to point to the new pages.</a:t>
            </a:r>
            <a:endParaRPr lang="en-US" sz="825" dirty="0"/>
          </a:p>
        </p:txBody>
      </p:sp>
      <p:pic>
        <p:nvPicPr>
          <p:cNvPr id="23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7679" y="908942"/>
            <a:ext cx="82296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375"/>
              </a:lnSpc>
            </a:pPr>
            <a:r>
              <a:rPr lang="en-US" sz="2400" b="1" spc="-24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KEY COMPONENTS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 rot="7800000">
            <a:off x="1152108" y="5197748"/>
            <a:ext cx="2381250" cy="95250"/>
          </a:xfrm>
          <a:prstGeom prst="roundRect">
            <a:avLst>
              <a:gd name="adj" fmla="val 80000"/>
            </a:avLst>
          </a:prstGeom>
          <a:solidFill>
            <a:srgbClr val="EBFF00"/>
          </a:solidFill>
          <a:ln/>
        </p:spPr>
      </p:sp>
      <p:sp>
        <p:nvSpPr>
          <p:cNvPr id="5" name="Shape 2"/>
          <p:cNvSpPr/>
          <p:nvPr/>
        </p:nvSpPr>
        <p:spPr>
          <a:xfrm>
            <a:off x="1033416" y="-122446"/>
            <a:ext cx="476250" cy="476250"/>
          </a:xfrm>
          <a:prstGeom prst="ellipse">
            <a:avLst/>
          </a:prstGeom>
          <a:solidFill>
            <a:srgbClr val="F58214"/>
          </a:solidFill>
          <a:ln/>
        </p:spPr>
      </p:sp>
      <p:sp>
        <p:nvSpPr>
          <p:cNvPr id="6" name="Text 3"/>
          <p:cNvSpPr/>
          <p:nvPr/>
        </p:nvSpPr>
        <p:spPr>
          <a:xfrm>
            <a:off x="3311663" y="-1383943480"/>
            <a:ext cx="54864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20"/>
              </a:lnSpc>
            </a:pPr>
            <a:r>
              <a:rPr lang="en-US" sz="12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Another idea, equally important</a:t>
            </a:r>
            <a:endParaRPr lang="en-US" sz="1200" dirty="0"/>
          </a:p>
        </p:txBody>
      </p:sp>
      <p:pic>
        <p:nvPicPr>
          <p:cNvPr id="7" name="Image 0" descr="https://pitch-assets-ccb95893-de3f-4266-973c-20049231b248.s3.eu-west-1.amazonaws.com/f32ea05a-90d6-48f2-b480-f2ce7c636d4f?pitch-bytes=509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 rot="3600000">
            <a:off x="8011419" y="546303"/>
            <a:ext cx="474251" cy="53941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87016" y="3967047"/>
            <a:ext cx="2743200" cy="33523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320"/>
              </a:lnSpc>
            </a:pPr>
            <a:r>
              <a:rPr lang="en-US" sz="12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merge_queue </a:t>
            </a:r>
            <a:endParaRPr lang="en-US" sz="1200" dirty="0"/>
          </a:p>
          <a:p>
            <a:pPr algn="ctr">
              <a:lnSpc>
                <a:spcPts val="1320"/>
              </a:lnSpc>
            </a:pP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4825568" y="3964475"/>
            <a:ext cx="2743200" cy="16761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320"/>
              </a:lnSpc>
            </a:pPr>
            <a:r>
              <a:rPr lang="en-US" sz="12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mergeBufferPool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474372" y="479370"/>
            <a:ext cx="82296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3375"/>
              </a:lnSpc>
            </a:pPr>
            <a:r>
              <a:rPr lang="en-US" sz="3800" b="1" spc="-24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MERGE</a:t>
            </a:r>
            <a:endParaRPr lang="en-US" sz="3750" dirty="0"/>
          </a:p>
        </p:txBody>
      </p:sp>
      <p:pic>
        <p:nvPicPr>
          <p:cNvPr id="11" name="Image 1" descr="https://pitch-assets-ccb95893-de3f-4266-973c-20049231b248.s3.eu-west-1.amazonaws.com/8d5bc155-11a0-4d6f-b91c-c0ed85b3a8a7?pitch-bytes=55367&amp;pitch-content-type=image%2Fpng">    </p:cNvPr>
          <p:cNvPicPr>
            <a:picLocks noChangeAspect="1"/>
          </p:cNvPicPr>
          <p:nvPr/>
        </p:nvPicPr>
        <p:blipFill>
          <a:blip r:embed="rId3"/>
          <a:srcRect l="18459" r="24289" t="8636" b="42784"/>
          <a:stretch/>
        </p:blipFill>
        <p:spPr>
          <a:xfrm>
            <a:off x="3545052" y="1406313"/>
            <a:ext cx="5058830" cy="2414572"/>
          </a:xfrm>
          <a:prstGeom prst="rect">
            <a:avLst/>
          </a:prstGeom>
        </p:spPr>
      </p:pic>
      <p:pic>
        <p:nvPicPr>
          <p:cNvPr id="12" name="Image 2" descr="https://pitch-assets-ccb95893-de3f-4266-973c-20049231b248.s3.eu-west-1.amazonaws.com/fa68b0f4-950a-4b31-8a9c-d740f336fe56?pitch-bytes=290966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78135" y="1406313"/>
            <a:ext cx="2756580" cy="2414572"/>
          </a:xfrm>
          <a:prstGeom prst="rect">
            <a:avLst/>
          </a:prstGeom>
        </p:spPr>
      </p:pic>
      <p:pic>
        <p:nvPicPr>
          <p:cNvPr id="13" name="Image 3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5486400" cy="4114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20"/>
              </a:lnSpc>
            </a:pPr>
            <a:r>
              <a:rPr lang="en-US" sz="1800" b="1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IO METHODS, WRAPPER MAINTENTANCE</a:t>
            </a:r>
            <a:endParaRPr lang="en-US" sz="1800" dirty="0"/>
          </a:p>
          <a:p>
            <a:pPr algn="l">
              <a:lnSpc>
                <a:spcPts val="1620"/>
              </a:lnSpc>
            </a:pP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300227" y="1007978"/>
            <a:ext cx="4572000" cy="3520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1980"/>
              </a:lnSpc>
              <a:buSzPct val="100000"/>
              <a:buChar char="•"/>
            </a:pPr>
            <a:r>
              <a:rPr lang="en-US" sz="18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Serialize the database to maintain its structure for future access.</a:t>
            </a:r>
            <a:endParaRPr lang="en-US" sz="1200" dirty="0"/>
          </a:p>
          <a:p>
            <a:pPr algn="l">
              <a:lnSpc>
                <a:spcPts val="1320"/>
              </a:lnSpc>
            </a:pPr>
            <a:endParaRPr lang="en-US" sz="1200" dirty="0"/>
          </a:p>
          <a:p>
            <a:pPr algn="l" marL="190500" indent="-190500">
              <a:lnSpc>
                <a:spcPts val="1980"/>
              </a:lnSpc>
              <a:buSzPct val="100000"/>
              <a:buChar char="•"/>
            </a:pPr>
            <a:r>
              <a:rPr lang="en-US" sz="18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Serialize table objects for query access and rid objects for logical page locations.</a:t>
            </a:r>
            <a:endParaRPr lang="en-US" sz="1200" dirty="0"/>
          </a:p>
          <a:p>
            <a:pPr algn="l">
              <a:lnSpc>
                <a:spcPts val="1320"/>
              </a:lnSpc>
            </a:pPr>
            <a:endParaRPr lang="en-US" sz="1200" dirty="0"/>
          </a:p>
          <a:p>
            <a:pPr algn="l" marL="190500" indent="-190500">
              <a:lnSpc>
                <a:spcPts val="1980"/>
              </a:lnSpc>
              <a:buSzPct val="100000"/>
              <a:buChar char="•"/>
            </a:pPr>
            <a:r>
              <a:rPr lang="en-US" sz="18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Serialize page objects to preserve disk states for later use.</a:t>
            </a:r>
            <a:endParaRPr lang="en-US" sz="1200" dirty="0"/>
          </a:p>
          <a:p>
            <a:pPr algn="l">
              <a:lnSpc>
                <a:spcPts val="1320"/>
              </a:lnSpc>
            </a:pPr>
            <a:endParaRPr lang="en-US" sz="1200" dirty="0"/>
          </a:p>
          <a:p>
            <a:pPr algn="l" marL="190500" indent="-190500">
              <a:lnSpc>
                <a:spcPts val="1980"/>
              </a:lnSpc>
              <a:buSzPct val="100000"/>
              <a:buChar char="•"/>
            </a:pPr>
            <a:r>
              <a:rPr lang="en-US" sz="1800" b="1" spc="-12" kern="0" dirty="0">
                <a:solidFill>
                  <a:srgbClr val="FFFFFF"/>
                </a:solidFill>
                <a:latin typeface="Rubik" pitchFamily="34" charset="0"/>
                <a:ea typeface="Rubik" pitchFamily="34" charset="-122"/>
                <a:cs typeface="Rubik" pitchFamily="34" charset="-120"/>
              </a:rPr>
              <a:t>Use parse_table to retrieve saved tables when the program restarts.</a:t>
            </a:r>
            <a:endParaRPr lang="en-US" sz="1200" dirty="0"/>
          </a:p>
        </p:txBody>
      </p:sp>
      <p:pic>
        <p:nvPicPr>
          <p:cNvPr id="5" name="Image 0" descr="https://pitch-assets-ccb95893-de3f-4266-973c-20049231b248.s3.eu-west-1.amazonaws.com/cab5d7fc-0c78-4486-b773-3bbfa27ac522?pitch-bytes=200861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144594" y="1671793"/>
            <a:ext cx="4935621" cy="1799567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2</dc:title>
  <dc:subject>PptxGenJS Presentation</dc:subject>
  <dc:creator>Pitch Software GmbH</dc:creator>
  <cp:lastModifiedBy>Pitch Software GmbH</cp:lastModifiedBy>
  <cp:revision>1</cp:revision>
  <dcterms:created xsi:type="dcterms:W3CDTF">2024-02-28T15:17:30Z</dcterms:created>
  <dcterms:modified xsi:type="dcterms:W3CDTF">2024-02-28T15:17:30Z</dcterms:modified>
</cp:coreProperties>
</file>